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67" r:id="rId20"/>
    <p:sldId id="270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54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55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gamma.ap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gamma.ap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gamma.app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gamma.app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/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469952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Introdução às Criptomoedas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496955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Transações financeiras descentralizadas, seguras e transparentes. Moedas digitais que operam em uma rede blockchain.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94417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421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78298" y="831890"/>
            <a:ext cx="9331404" cy="1465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70"/>
              </a:lnSpc>
              <a:buNone/>
            </a:pPr>
            <a:r>
              <a:rPr lang="en-US" sz="461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Gráfico 5: Tendências de Crescimento</a:t>
            </a:r>
            <a:endParaRPr lang="en-US" sz="4616" dirty="0"/>
          </a:p>
        </p:txBody>
      </p:sp>
      <p:sp>
        <p:nvSpPr>
          <p:cNvPr id="6" name="Text 3"/>
          <p:cNvSpPr/>
          <p:nvPr/>
        </p:nvSpPr>
        <p:spPr>
          <a:xfrm>
            <a:off x="4478298" y="2649260"/>
            <a:ext cx="9331404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54"/>
              </a:lnSpc>
              <a:buNone/>
            </a:pPr>
            <a:r>
              <a:rPr lang="en-US" sz="18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Identificação das criptomoedas com potencial de valorização constante a longo prazo.</a:t>
            </a:r>
            <a:endParaRPr lang="en-US" sz="184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298" y="3288268"/>
            <a:ext cx="586264" cy="5862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478298" y="4108966"/>
            <a:ext cx="2931319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Bitcoin</a:t>
            </a:r>
            <a:endParaRPr lang="en-US" sz="2308" dirty="0"/>
          </a:p>
        </p:txBody>
      </p:sp>
      <p:sp>
        <p:nvSpPr>
          <p:cNvPr id="9" name="Text 5"/>
          <p:cNvSpPr/>
          <p:nvPr/>
        </p:nvSpPr>
        <p:spPr>
          <a:xfrm>
            <a:off x="4478298" y="4615934"/>
            <a:ext cx="448984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Maior potencial de crescimento</a:t>
            </a:r>
            <a:endParaRPr lang="en-US" sz="184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855" y="3288268"/>
            <a:ext cx="586264" cy="5862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319855" y="4108966"/>
            <a:ext cx="2931319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Ethereum</a:t>
            </a:r>
            <a:endParaRPr lang="en-US" sz="2308" dirty="0"/>
          </a:p>
        </p:txBody>
      </p:sp>
      <p:sp>
        <p:nvSpPr>
          <p:cNvPr id="12" name="Text 7"/>
          <p:cNvSpPr/>
          <p:nvPr/>
        </p:nvSpPr>
        <p:spPr>
          <a:xfrm>
            <a:off x="9319855" y="4615934"/>
            <a:ext cx="448984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Forte tendência de valorização</a:t>
            </a:r>
            <a:endParaRPr lang="en-US" sz="184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298" y="5694640"/>
            <a:ext cx="586264" cy="58626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478298" y="6515338"/>
            <a:ext cx="2931319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Solana</a:t>
            </a:r>
            <a:endParaRPr lang="en-US" sz="2308" dirty="0"/>
          </a:p>
        </p:txBody>
      </p:sp>
      <p:sp>
        <p:nvSpPr>
          <p:cNvPr id="15" name="Text 9"/>
          <p:cNvSpPr/>
          <p:nvPr/>
        </p:nvSpPr>
        <p:spPr>
          <a:xfrm>
            <a:off x="4478298" y="7022306"/>
            <a:ext cx="448984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Crescimento acelerado recente</a:t>
            </a:r>
            <a:endParaRPr lang="en-US" sz="184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9855" y="5694640"/>
            <a:ext cx="586264" cy="58626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319855" y="6515338"/>
            <a:ext cx="2931319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Cardano</a:t>
            </a:r>
            <a:endParaRPr lang="en-US" sz="2308" dirty="0"/>
          </a:p>
        </p:txBody>
      </p:sp>
      <p:sp>
        <p:nvSpPr>
          <p:cNvPr id="18" name="Text 11"/>
          <p:cNvSpPr/>
          <p:nvPr/>
        </p:nvSpPr>
        <p:spPr>
          <a:xfrm>
            <a:off x="9319855" y="7022306"/>
            <a:ext cx="448984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Valorização constante a longo prazo</a:t>
            </a:r>
            <a:endParaRPr lang="en-US" sz="184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950000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Tendências do Mercado de Criptomoedas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514255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mercado de criptomoedas tem apresentado uma tendência geral de alta ao longo do tempo, embora com períodos de queda em anos específicos. As principais criptomoedas, como Bitcoin e Ethereum, têm os valores médios mais altos, refletindo sua posição dominante. No entanto, outras criptomoedas menores também têm mostrado potencial de valorização, dependendo de fatores como adoção, liquidez e eventos de mercado.</a:t>
            </a:r>
            <a:endParaRPr lang="en-US" sz="1944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1168" y="1128117"/>
            <a:ext cx="7509391" cy="688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Variação Semanal dos Preços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1079659" y="2147173"/>
            <a:ext cx="44053" cy="4954310"/>
          </a:xfrm>
          <a:prstGeom prst="roundRect">
            <a:avLst>
              <a:gd name="adj" fmla="val 225099"/>
            </a:avLst>
          </a:prstGeom>
          <a:solidFill>
            <a:srgbClr val="C7C7D0"/>
          </a:solidFill>
          <a:ln/>
        </p:spPr>
      </p:sp>
      <p:sp>
        <p:nvSpPr>
          <p:cNvPr id="7" name="Shape 4"/>
          <p:cNvSpPr/>
          <p:nvPr/>
        </p:nvSpPr>
        <p:spPr>
          <a:xfrm>
            <a:off x="1349573" y="26209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853797" y="239506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962" y="2477691"/>
            <a:ext cx="141446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2313623" y="236743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Segunda-feira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2313623" y="2843927"/>
            <a:ext cx="6059210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Possíveis ajustes nos preços, com tendência de queda.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1349573" y="4110752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C7C7D0"/>
          </a:solidFill>
          <a:ln/>
        </p:spPr>
      </p:sp>
      <p:sp>
        <p:nvSpPr>
          <p:cNvPr id="13" name="Shape 10"/>
          <p:cNvSpPr/>
          <p:nvPr/>
        </p:nvSpPr>
        <p:spPr>
          <a:xfrm>
            <a:off x="853797" y="3884890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15603" y="3967520"/>
            <a:ext cx="172164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2313623" y="3857268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Quarta-feira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2313623" y="4333756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Maior tendência de aumento de valor, com os preços se estabilizando.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1349573" y="5953125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C7C7D0"/>
          </a:solidFill>
          <a:ln/>
        </p:spPr>
      </p:sp>
      <p:sp>
        <p:nvSpPr>
          <p:cNvPr id="18" name="Shape 15"/>
          <p:cNvSpPr/>
          <p:nvPr/>
        </p:nvSpPr>
        <p:spPr>
          <a:xfrm>
            <a:off x="853797" y="5727263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13460" y="5809893"/>
            <a:ext cx="176451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2313623" y="5699641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Quinta-feira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2313623" y="6176129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Maior tendência de queda de valor, com os preços se ajustando.</a:t>
            </a:r>
            <a:endParaRPr lang="en-US" sz="1735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422202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Principais Criptomoedas: Valorização e Liquidez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8235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Bitcoin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14932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Bitcoin apresenta alta valorização e volumes de negociação significativos, indicando sua ampla adoção e liquidez no mercado.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8235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Ethereum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14932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Assim como o Bitcoin, o Ethereum também mostra alta valorização e volumes de negociação elevados, refletindo seu papel fundamental no ecossistema de criptomoedas.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8235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Outras Criptomoedas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14932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como BNB, Cardano, Solana e Polkadot têm apresentado altas valorizações e volumes de negociação variados, demonstrando seu potencial de investimento.</a:t>
            </a:r>
            <a:endParaRPr lang="en-US" sz="1944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57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7981" y="3534370"/>
            <a:ext cx="8185904" cy="723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Volatilidade das Criptomoedas</a:t>
            </a:r>
            <a:endParaRPr lang="en-US" sz="4560" dirty="0"/>
          </a:p>
        </p:txBody>
      </p:sp>
      <p:sp>
        <p:nvSpPr>
          <p:cNvPr id="6" name="Shape 3"/>
          <p:cNvSpPr/>
          <p:nvPr/>
        </p:nvSpPr>
        <p:spPr>
          <a:xfrm>
            <a:off x="987981" y="4866203"/>
            <a:ext cx="521137" cy="521137"/>
          </a:xfrm>
          <a:prstGeom prst="roundRect">
            <a:avLst>
              <a:gd name="adj" fmla="val 2000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74194" y="4953000"/>
            <a:ext cx="148709" cy="347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6"/>
              </a:lnSpc>
              <a:buNone/>
            </a:pPr>
            <a:r>
              <a:rPr lang="en-US" sz="273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736" dirty="0"/>
          </a:p>
        </p:txBody>
      </p:sp>
      <p:sp>
        <p:nvSpPr>
          <p:cNvPr id="8" name="Text 5"/>
          <p:cNvSpPr/>
          <p:nvPr/>
        </p:nvSpPr>
        <p:spPr>
          <a:xfrm>
            <a:off x="1740694" y="4866203"/>
            <a:ext cx="2895719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8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Bitcoin</a:t>
            </a:r>
            <a:endParaRPr lang="en-US" sz="2280" dirty="0"/>
          </a:p>
        </p:txBody>
      </p:sp>
      <p:sp>
        <p:nvSpPr>
          <p:cNvPr id="9" name="Text 6"/>
          <p:cNvSpPr/>
          <p:nvPr/>
        </p:nvSpPr>
        <p:spPr>
          <a:xfrm>
            <a:off x="1740694" y="5367099"/>
            <a:ext cx="3311009" cy="1853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Bitcoin apresenta alta volatilidade, com grandes flutuações de preço devido à sua predominância no mercado.</a:t>
            </a:r>
            <a:endParaRPr lang="en-US" sz="1824" dirty="0"/>
          </a:p>
        </p:txBody>
      </p:sp>
      <p:sp>
        <p:nvSpPr>
          <p:cNvPr id="10" name="Shape 7"/>
          <p:cNvSpPr/>
          <p:nvPr/>
        </p:nvSpPr>
        <p:spPr>
          <a:xfrm>
            <a:off x="5283279" y="4866203"/>
            <a:ext cx="521137" cy="521137"/>
          </a:xfrm>
          <a:prstGeom prst="roundRect">
            <a:avLst>
              <a:gd name="adj" fmla="val 2000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53301" y="4953000"/>
            <a:ext cx="181094" cy="347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6"/>
              </a:lnSpc>
              <a:buNone/>
            </a:pPr>
            <a:r>
              <a:rPr lang="en-US" sz="273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736" dirty="0"/>
          </a:p>
        </p:txBody>
      </p:sp>
      <p:sp>
        <p:nvSpPr>
          <p:cNvPr id="12" name="Text 9"/>
          <p:cNvSpPr/>
          <p:nvPr/>
        </p:nvSpPr>
        <p:spPr>
          <a:xfrm>
            <a:off x="6035993" y="4866203"/>
            <a:ext cx="2895719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8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Ethereum</a:t>
            </a:r>
            <a:endParaRPr lang="en-US" sz="2280" dirty="0"/>
          </a:p>
        </p:txBody>
      </p:sp>
      <p:sp>
        <p:nvSpPr>
          <p:cNvPr id="13" name="Text 10"/>
          <p:cNvSpPr/>
          <p:nvPr/>
        </p:nvSpPr>
        <p:spPr>
          <a:xfrm>
            <a:off x="6035993" y="5367099"/>
            <a:ext cx="3311009" cy="1853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Assim como o Bitcoin, o Ethereum também exibe alta volatilidade, refletindo sua importância no ecossistema de criptomoedas.</a:t>
            </a:r>
            <a:endParaRPr lang="en-US" sz="1824" dirty="0"/>
          </a:p>
        </p:txBody>
      </p:sp>
      <p:sp>
        <p:nvSpPr>
          <p:cNvPr id="14" name="Shape 11"/>
          <p:cNvSpPr/>
          <p:nvPr/>
        </p:nvSpPr>
        <p:spPr>
          <a:xfrm>
            <a:off x="9578578" y="4866203"/>
            <a:ext cx="521137" cy="521137"/>
          </a:xfrm>
          <a:prstGeom prst="roundRect">
            <a:avLst>
              <a:gd name="adj" fmla="val 2000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46337" y="4953000"/>
            <a:ext cx="185618" cy="347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6"/>
              </a:lnSpc>
              <a:buNone/>
            </a:pPr>
            <a:r>
              <a:rPr lang="en-US" sz="273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736" dirty="0"/>
          </a:p>
        </p:txBody>
      </p:sp>
      <p:sp>
        <p:nvSpPr>
          <p:cNvPr id="16" name="Text 13"/>
          <p:cNvSpPr/>
          <p:nvPr/>
        </p:nvSpPr>
        <p:spPr>
          <a:xfrm>
            <a:off x="10331291" y="4866203"/>
            <a:ext cx="2895719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8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Outras Criptomoedas</a:t>
            </a:r>
            <a:endParaRPr lang="en-US" sz="2280" dirty="0"/>
          </a:p>
        </p:txBody>
      </p:sp>
      <p:sp>
        <p:nvSpPr>
          <p:cNvPr id="17" name="Text 14"/>
          <p:cNvSpPr/>
          <p:nvPr/>
        </p:nvSpPr>
        <p:spPr>
          <a:xfrm>
            <a:off x="10331291" y="5367099"/>
            <a:ext cx="3311009" cy="2223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Algumas criptomoedas menores podem apresentar volatilidade ainda mais acentuada, dependendo de fatores como adoção e eventos de mercado.</a:t>
            </a:r>
            <a:endParaRPr lang="en-US" sz="1824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677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52249" y="669608"/>
            <a:ext cx="10061615" cy="760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92"/>
              </a:lnSpc>
              <a:buNone/>
            </a:pPr>
            <a:r>
              <a:rPr lang="en-US" sz="479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Variação do Volume de Negociação</a:t>
            </a:r>
            <a:endParaRPr lang="en-US" sz="479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49" y="1917502"/>
            <a:ext cx="4065151" cy="25123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2249" y="4734163"/>
            <a:ext cx="3043714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96"/>
              </a:lnSpc>
              <a:buNone/>
            </a:pPr>
            <a:r>
              <a:rPr lang="en-US" sz="239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Bitcoin</a:t>
            </a:r>
            <a:endParaRPr lang="en-US" sz="2397" dirty="0"/>
          </a:p>
        </p:txBody>
      </p:sp>
      <p:sp>
        <p:nvSpPr>
          <p:cNvPr id="7" name="Text 4"/>
          <p:cNvSpPr/>
          <p:nvPr/>
        </p:nvSpPr>
        <p:spPr>
          <a:xfrm>
            <a:off x="852249" y="5260658"/>
            <a:ext cx="4065151" cy="19478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68"/>
              </a:lnSpc>
              <a:buNone/>
            </a:pPr>
            <a:r>
              <a:rPr lang="en-US" sz="191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volume de negociação do Bitcoin é frequentemente alto, com picos em períodos de alta volatilidade, refletindo seu papel dominante no mercado.</a:t>
            </a:r>
            <a:endParaRPr lang="en-US" sz="191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65" y="1917502"/>
            <a:ext cx="4065151" cy="2512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2565" y="4734163"/>
            <a:ext cx="3043714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96"/>
              </a:lnSpc>
              <a:buNone/>
            </a:pPr>
            <a:r>
              <a:rPr lang="en-US" sz="239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Ethereum</a:t>
            </a:r>
            <a:endParaRPr lang="en-US" sz="2397" dirty="0"/>
          </a:p>
        </p:txBody>
      </p:sp>
      <p:sp>
        <p:nvSpPr>
          <p:cNvPr id="10" name="Text 6"/>
          <p:cNvSpPr/>
          <p:nvPr/>
        </p:nvSpPr>
        <p:spPr>
          <a:xfrm>
            <a:off x="5282565" y="5260658"/>
            <a:ext cx="4065151" cy="2337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68"/>
              </a:lnSpc>
              <a:buNone/>
            </a:pPr>
            <a:r>
              <a:rPr lang="en-US" sz="191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volume de negociação do Ethereum também é alto, especialmente em momentos de grandes anúncios ou atualizações, indicando o interesse dos investidores.</a:t>
            </a:r>
            <a:endParaRPr lang="en-US" sz="191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881" y="1917502"/>
            <a:ext cx="4065270" cy="25124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881" y="4734282"/>
            <a:ext cx="3043714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96"/>
              </a:lnSpc>
              <a:buNone/>
            </a:pPr>
            <a:r>
              <a:rPr lang="en-US" sz="239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Outras Criptomoedas</a:t>
            </a:r>
            <a:endParaRPr lang="en-US" sz="2397" dirty="0"/>
          </a:p>
        </p:txBody>
      </p:sp>
      <p:sp>
        <p:nvSpPr>
          <p:cNvPr id="13" name="Text 8"/>
          <p:cNvSpPr/>
          <p:nvPr/>
        </p:nvSpPr>
        <p:spPr>
          <a:xfrm>
            <a:off x="9712881" y="5260777"/>
            <a:ext cx="4065270" cy="19478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68"/>
              </a:lnSpc>
              <a:buNone/>
            </a:pPr>
            <a:r>
              <a:rPr lang="en-US" sz="191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volume de negociação de outras criptomoedas pode variar significativamente, dependendo de eventos específicos e da adoção pelos investidores.</a:t>
            </a:r>
            <a:endParaRPr lang="en-US" sz="1917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881182"/>
            <a:ext cx="6275546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Correlação entre Criptomoedas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6091238" y="1680448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71617" y="186082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Correlação Positiva</a:t>
            </a:r>
            <a:endParaRPr lang="en-US" sz="1701" dirty="0"/>
          </a:p>
        </p:txBody>
      </p:sp>
      <p:sp>
        <p:nvSpPr>
          <p:cNvPr id="8" name="Text 5"/>
          <p:cNvSpPr/>
          <p:nvPr/>
        </p:nvSpPr>
        <p:spPr>
          <a:xfrm>
            <a:off x="6271617" y="2234327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Bitcoin e Ethereum, bem como BNB e Ethereum, geralmente apresentam uma forte correlação positiva, com movimentos de preços alinhados.</a:t>
            </a:r>
            <a:endParaRPr lang="en-US" sz="1361" dirty="0"/>
          </a:p>
        </p:txBody>
      </p:sp>
      <p:sp>
        <p:nvSpPr>
          <p:cNvPr id="9" name="Shape 6"/>
          <p:cNvSpPr/>
          <p:nvPr/>
        </p:nvSpPr>
        <p:spPr>
          <a:xfrm>
            <a:off x="6091238" y="3140631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271617" y="332101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Correlação Negativa</a:t>
            </a:r>
            <a:endParaRPr lang="en-US" sz="1701" dirty="0"/>
          </a:p>
        </p:txBody>
      </p:sp>
      <p:sp>
        <p:nvSpPr>
          <p:cNvPr id="11" name="Text 8"/>
          <p:cNvSpPr/>
          <p:nvPr/>
        </p:nvSpPr>
        <p:spPr>
          <a:xfrm>
            <a:off x="6271617" y="3694509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Dogecoin pode ter uma baixa correlação com Bitcoin, devido à sua natureza mais especulativa e influenciada por eventos de mídia social.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6091238" y="4600813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71617" y="478119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Independência</a:t>
            </a:r>
            <a:endParaRPr lang="en-US" sz="1701" dirty="0"/>
          </a:p>
        </p:txBody>
      </p:sp>
      <p:sp>
        <p:nvSpPr>
          <p:cNvPr id="14" name="Text 11"/>
          <p:cNvSpPr/>
          <p:nvPr/>
        </p:nvSpPr>
        <p:spPr>
          <a:xfrm>
            <a:off x="6271617" y="5154692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Algumas criptomoedas, como Solana, exibem uma correlação relativamente mais baixa com outras, sugerindo um comportamento de preço mais independente.</a:t>
            </a:r>
            <a:endParaRPr lang="en-US" sz="1361" dirty="0"/>
          </a:p>
        </p:txBody>
      </p:sp>
      <p:sp>
        <p:nvSpPr>
          <p:cNvPr id="15" name="Shape 12"/>
          <p:cNvSpPr/>
          <p:nvPr/>
        </p:nvSpPr>
        <p:spPr>
          <a:xfrm>
            <a:off x="6091238" y="6060996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271617" y="624137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Pouca Correlação</a:t>
            </a:r>
            <a:endParaRPr lang="en-US" sz="1701" dirty="0"/>
          </a:p>
        </p:txBody>
      </p:sp>
      <p:sp>
        <p:nvSpPr>
          <p:cNvPr id="17" name="Text 14"/>
          <p:cNvSpPr/>
          <p:nvPr/>
        </p:nvSpPr>
        <p:spPr>
          <a:xfrm>
            <a:off x="6271617" y="6614874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Valores próximos de zero indicam pouca ou nenhuma correlação entre os preços de certas criptomoedas, como Uniswap e Tron.</a:t>
            </a:r>
            <a:endParaRPr lang="en-US" sz="1361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945475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Anos de Maior Valorização e Queda</a:t>
            </a:r>
            <a:endParaRPr lang="en-US" sz="486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858810"/>
            <a:ext cx="1234440" cy="22126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55161" y="31056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Maiores Quedas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7955161" y="3639503"/>
            <a:ext cx="581120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ano de 2018 foi marcado pelas maiores quedas de preços para diversas criptomoedas, indicando uma correção significativa do mercado.</a:t>
            </a:r>
            <a:endParaRPr lang="en-US" sz="194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5071467"/>
            <a:ext cx="1234440" cy="22126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55161" y="531828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Maiores Valorizações</a:t>
            </a:r>
            <a:endParaRPr lang="en-US" sz="2430" dirty="0"/>
          </a:p>
        </p:txBody>
      </p:sp>
      <p:sp>
        <p:nvSpPr>
          <p:cNvPr id="11" name="Text 6"/>
          <p:cNvSpPr/>
          <p:nvPr/>
        </p:nvSpPr>
        <p:spPr>
          <a:xfrm>
            <a:off x="7955161" y="5852160"/>
            <a:ext cx="581120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anos de 2017 e 2021 foram períodos de maior valorização, impulsionados pelo aumento do interesse e adoção das criptomoedas.</a:t>
            </a:r>
            <a:endParaRPr lang="en-US" sz="1944" dirty="0"/>
          </a:p>
        </p:txBody>
      </p:sp>
      <p:pic>
        <p:nvPicPr>
          <p:cNvPr id="12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43034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94303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6613327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Criptomoedas Mais Interessantes</a:t>
            </a:r>
            <a:endParaRPr lang="en-US" sz="340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27444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Bitcoin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91238" y="225266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Bitcoin se destaca como uma das criptomoedas mais interessantes devido à sua alta valorização e liquidez.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324225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392894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Ethereum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91238" y="430244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Ethereum também se mostra uma opção atraente, com alta valorização e papel fundamental no ecossistema de criptomoedas.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5374005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597872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Outras Criptomoedas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91238" y="635222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como BNB, Cardano, Solana e Polkadot apresentam potencial de investimento, com valorizações e volumes de negociação variados.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7423785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802850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Uniswap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6091238" y="840200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Uniswap, por outro lado, apresenta menor valorização e volume médio de negociação, sendo menos interessante em comparação às principais criptomoedas.</a:t>
            </a:r>
            <a:endParaRPr lang="en-US" sz="1361" dirty="0"/>
          </a:p>
        </p:txBody>
      </p:sp>
      <p:pic>
        <p:nvPicPr>
          <p:cNvPr id="18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Conclusões e Recomendações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base nos dados analisados, apresentamos nossas principais conclusões e recomendações para investidores. Enfatizamos a importância de estar atento à volatilidade e de diversificar o portfólio para mitigar riscos.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382316" y="6077545"/>
            <a:ext cx="2159556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377321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Impacto das Criptomoedas na Economia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506218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Transformando a forma como lidamos com dinheiro e investimentos, porém com alta volatilidade.</a:t>
            </a:r>
            <a:endParaRPr lang="en-US" sz="1944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8648" y="661749"/>
            <a:ext cx="6016109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Próximos Passos</a:t>
            </a:r>
            <a:endParaRPr lang="en-US" sz="4737" dirty="0"/>
          </a:p>
        </p:txBody>
      </p:sp>
      <p:sp>
        <p:nvSpPr>
          <p:cNvPr id="6" name="Shape 3"/>
          <p:cNvSpPr/>
          <p:nvPr/>
        </p:nvSpPr>
        <p:spPr>
          <a:xfrm>
            <a:off x="6665476" y="1774627"/>
            <a:ext cx="48101" cy="5795129"/>
          </a:xfrm>
          <a:prstGeom prst="roundRect">
            <a:avLst>
              <a:gd name="adj" fmla="val 225135"/>
            </a:avLst>
          </a:prstGeom>
          <a:solidFill>
            <a:srgbClr val="C7C7D0"/>
          </a:solidFill>
          <a:ln/>
        </p:spPr>
      </p:sp>
      <p:sp>
        <p:nvSpPr>
          <p:cNvPr id="7" name="Shape 4"/>
          <p:cNvSpPr/>
          <p:nvPr/>
        </p:nvSpPr>
        <p:spPr>
          <a:xfrm>
            <a:off x="6960215" y="2291834"/>
            <a:ext cx="842248" cy="48101"/>
          </a:xfrm>
          <a:prstGeom prst="roundRect">
            <a:avLst>
              <a:gd name="adj" fmla="val 225135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6418838" y="2045256"/>
            <a:ext cx="541377" cy="54137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12195" y="2135386"/>
            <a:ext cx="154543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842" dirty="0"/>
          </a:p>
        </p:txBody>
      </p:sp>
      <p:sp>
        <p:nvSpPr>
          <p:cNvPr id="10" name="Text 7"/>
          <p:cNvSpPr/>
          <p:nvPr/>
        </p:nvSpPr>
        <p:spPr>
          <a:xfrm>
            <a:off x="8013025" y="2015252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Análise Contínua</a:t>
            </a:r>
            <a:endParaRPr lang="en-US" sz="2369" dirty="0"/>
          </a:p>
        </p:txBody>
      </p:sp>
      <p:sp>
        <p:nvSpPr>
          <p:cNvPr id="11" name="Text 8"/>
          <p:cNvSpPr/>
          <p:nvPr/>
        </p:nvSpPr>
        <p:spPr>
          <a:xfrm>
            <a:off x="8013025" y="2535436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Implementar uma análise contínua para acompanhar as tendências do mercado.</a:t>
            </a:r>
            <a:endParaRPr lang="en-US" sz="1895" dirty="0"/>
          </a:p>
        </p:txBody>
      </p:sp>
      <p:sp>
        <p:nvSpPr>
          <p:cNvPr id="12" name="Shape 9"/>
          <p:cNvSpPr/>
          <p:nvPr/>
        </p:nvSpPr>
        <p:spPr>
          <a:xfrm>
            <a:off x="6960215" y="4303752"/>
            <a:ext cx="842248" cy="48101"/>
          </a:xfrm>
          <a:prstGeom prst="roundRect">
            <a:avLst>
              <a:gd name="adj" fmla="val 225135"/>
            </a:avLst>
          </a:prstGeom>
          <a:solidFill>
            <a:srgbClr val="C7C7D0"/>
          </a:solidFill>
          <a:ln/>
        </p:spPr>
      </p:sp>
      <p:sp>
        <p:nvSpPr>
          <p:cNvPr id="13" name="Shape 10"/>
          <p:cNvSpPr/>
          <p:nvPr/>
        </p:nvSpPr>
        <p:spPr>
          <a:xfrm>
            <a:off x="6418838" y="4057174"/>
            <a:ext cx="541377" cy="54137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95408" y="4147304"/>
            <a:ext cx="188119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842" dirty="0"/>
          </a:p>
        </p:txBody>
      </p:sp>
      <p:sp>
        <p:nvSpPr>
          <p:cNvPr id="15" name="Text 12"/>
          <p:cNvSpPr/>
          <p:nvPr/>
        </p:nvSpPr>
        <p:spPr>
          <a:xfrm>
            <a:off x="8013025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Técnicas Avançadas</a:t>
            </a:r>
            <a:endParaRPr lang="en-US" sz="2369" dirty="0"/>
          </a:p>
        </p:txBody>
      </p:sp>
      <p:sp>
        <p:nvSpPr>
          <p:cNvPr id="16" name="Text 13"/>
          <p:cNvSpPr/>
          <p:nvPr/>
        </p:nvSpPr>
        <p:spPr>
          <a:xfrm>
            <a:off x="8013025" y="4547354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Utilizar técnicas avançadas de previsão para antecipar tendências futuras.</a:t>
            </a:r>
            <a:endParaRPr lang="en-US" sz="1895" dirty="0"/>
          </a:p>
        </p:txBody>
      </p:sp>
      <p:sp>
        <p:nvSpPr>
          <p:cNvPr id="17" name="Shape 14"/>
          <p:cNvSpPr/>
          <p:nvPr/>
        </p:nvSpPr>
        <p:spPr>
          <a:xfrm>
            <a:off x="6960215" y="6315670"/>
            <a:ext cx="842248" cy="48101"/>
          </a:xfrm>
          <a:prstGeom prst="roundRect">
            <a:avLst>
              <a:gd name="adj" fmla="val 225135"/>
            </a:avLst>
          </a:prstGeom>
          <a:solidFill>
            <a:srgbClr val="C7C7D0"/>
          </a:solidFill>
          <a:ln/>
        </p:spPr>
      </p:sp>
      <p:sp>
        <p:nvSpPr>
          <p:cNvPr id="18" name="Shape 15"/>
          <p:cNvSpPr/>
          <p:nvPr/>
        </p:nvSpPr>
        <p:spPr>
          <a:xfrm>
            <a:off x="6418838" y="6069092"/>
            <a:ext cx="541377" cy="54137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593145" y="6159222"/>
            <a:ext cx="192762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842" dirty="0"/>
          </a:p>
        </p:txBody>
      </p:sp>
      <p:sp>
        <p:nvSpPr>
          <p:cNvPr id="20" name="Text 17"/>
          <p:cNvSpPr/>
          <p:nvPr/>
        </p:nvSpPr>
        <p:spPr>
          <a:xfrm>
            <a:off x="8013025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Aprimorar Estratégias</a:t>
            </a:r>
            <a:endParaRPr lang="en-US" sz="2369" dirty="0"/>
          </a:p>
        </p:txBody>
      </p:sp>
      <p:sp>
        <p:nvSpPr>
          <p:cNvPr id="21" name="Text 18"/>
          <p:cNvSpPr/>
          <p:nvPr/>
        </p:nvSpPr>
        <p:spPr>
          <a:xfrm>
            <a:off x="8013025" y="6559272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Continuar aprimorando nossas estratégias de investimento em criptomoedas.</a:t>
            </a:r>
            <a:endParaRPr lang="en-US" sz="189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10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39126" y="614005"/>
            <a:ext cx="9409748" cy="1395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95"/>
              </a:lnSpc>
              <a:buNone/>
            </a:pPr>
            <a:r>
              <a:rPr lang="en-US" sz="439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Nosso Desafio: Análise Exploratória Histórica</a:t>
            </a:r>
            <a:endParaRPr lang="en-US" sz="4396" dirty="0"/>
          </a:p>
        </p:txBody>
      </p:sp>
      <p:sp>
        <p:nvSpPr>
          <p:cNvPr id="6" name="Text 3"/>
          <p:cNvSpPr/>
          <p:nvPr/>
        </p:nvSpPr>
        <p:spPr>
          <a:xfrm>
            <a:off x="4439126" y="2344579"/>
            <a:ext cx="9409748" cy="714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3"/>
              </a:lnSpc>
              <a:buNone/>
            </a:pPr>
            <a:r>
              <a:rPr lang="en-US" sz="17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tendências, identificar padrões e oferecer insights para investidores tomarem decisões informadas.</a:t>
            </a:r>
            <a:endParaRPr lang="en-US" sz="1758" dirty="0"/>
          </a:p>
        </p:txBody>
      </p:sp>
      <p:sp>
        <p:nvSpPr>
          <p:cNvPr id="7" name="Shape 4"/>
          <p:cNvSpPr/>
          <p:nvPr/>
        </p:nvSpPr>
        <p:spPr>
          <a:xfrm>
            <a:off x="4751784" y="3310414"/>
            <a:ext cx="44648" cy="4306610"/>
          </a:xfrm>
          <a:prstGeom prst="roundRect">
            <a:avLst>
              <a:gd name="adj" fmla="val 225075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5025271" y="3790533"/>
            <a:ext cx="781526" cy="44648"/>
          </a:xfrm>
          <a:prstGeom prst="roundRect">
            <a:avLst>
              <a:gd name="adj" fmla="val 225075"/>
            </a:avLst>
          </a:prstGeom>
          <a:solidFill>
            <a:srgbClr val="C7C7D0"/>
          </a:solidFill>
          <a:ln/>
        </p:spPr>
      </p:sp>
      <p:sp>
        <p:nvSpPr>
          <p:cNvPr id="9" name="Shape 6"/>
          <p:cNvSpPr/>
          <p:nvPr/>
        </p:nvSpPr>
        <p:spPr>
          <a:xfrm>
            <a:off x="4522827" y="3561636"/>
            <a:ext cx="502444" cy="502444"/>
          </a:xfrm>
          <a:prstGeom prst="roundRect">
            <a:avLst>
              <a:gd name="adj" fmla="val 2000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02373" y="3645337"/>
            <a:ext cx="143351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8"/>
              </a:lnSpc>
              <a:buNone/>
            </a:pPr>
            <a:r>
              <a:rPr lang="en-US" sz="26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38" dirty="0"/>
          </a:p>
        </p:txBody>
      </p:sp>
      <p:sp>
        <p:nvSpPr>
          <p:cNvPr id="11" name="Text 8"/>
          <p:cNvSpPr/>
          <p:nvPr/>
        </p:nvSpPr>
        <p:spPr>
          <a:xfrm>
            <a:off x="6002179" y="3533656"/>
            <a:ext cx="2791420" cy="348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21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Tendências</a:t>
            </a:r>
            <a:endParaRPr lang="en-US" sz="2198" dirty="0"/>
          </a:p>
        </p:txBody>
      </p:sp>
      <p:sp>
        <p:nvSpPr>
          <p:cNvPr id="12" name="Text 9"/>
          <p:cNvSpPr/>
          <p:nvPr/>
        </p:nvSpPr>
        <p:spPr>
          <a:xfrm>
            <a:off x="6002179" y="4016573"/>
            <a:ext cx="78466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3"/>
              </a:lnSpc>
              <a:buNone/>
            </a:pPr>
            <a:r>
              <a:rPr lang="en-US" sz="17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Analisar a evolução histórica das criptomoedas</a:t>
            </a:r>
            <a:endParaRPr lang="en-US" sz="1758" dirty="0"/>
          </a:p>
        </p:txBody>
      </p:sp>
      <p:sp>
        <p:nvSpPr>
          <p:cNvPr id="13" name="Shape 10"/>
          <p:cNvSpPr/>
          <p:nvPr/>
        </p:nvSpPr>
        <p:spPr>
          <a:xfrm>
            <a:off x="5025271" y="5300484"/>
            <a:ext cx="781526" cy="44648"/>
          </a:xfrm>
          <a:prstGeom prst="roundRect">
            <a:avLst>
              <a:gd name="adj" fmla="val 225075"/>
            </a:avLst>
          </a:prstGeom>
          <a:solidFill>
            <a:srgbClr val="C7C7D0"/>
          </a:solidFill>
          <a:ln/>
        </p:spPr>
      </p:sp>
      <p:sp>
        <p:nvSpPr>
          <p:cNvPr id="14" name="Shape 11"/>
          <p:cNvSpPr/>
          <p:nvPr/>
        </p:nvSpPr>
        <p:spPr>
          <a:xfrm>
            <a:off x="4522827" y="5071586"/>
            <a:ext cx="502444" cy="502444"/>
          </a:xfrm>
          <a:prstGeom prst="roundRect">
            <a:avLst>
              <a:gd name="adj" fmla="val 2000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86776" y="5155287"/>
            <a:ext cx="174546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8"/>
              </a:lnSpc>
              <a:buNone/>
            </a:pPr>
            <a:r>
              <a:rPr lang="en-US" sz="26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38" dirty="0"/>
          </a:p>
        </p:txBody>
      </p:sp>
      <p:sp>
        <p:nvSpPr>
          <p:cNvPr id="16" name="Text 13"/>
          <p:cNvSpPr/>
          <p:nvPr/>
        </p:nvSpPr>
        <p:spPr>
          <a:xfrm>
            <a:off x="6002179" y="5043607"/>
            <a:ext cx="2791420" cy="348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21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Padrões</a:t>
            </a:r>
            <a:endParaRPr lang="en-US" sz="2198" dirty="0"/>
          </a:p>
        </p:txBody>
      </p:sp>
      <p:sp>
        <p:nvSpPr>
          <p:cNvPr id="17" name="Text 14"/>
          <p:cNvSpPr/>
          <p:nvPr/>
        </p:nvSpPr>
        <p:spPr>
          <a:xfrm>
            <a:off x="6002179" y="5526524"/>
            <a:ext cx="78466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3"/>
              </a:lnSpc>
              <a:buNone/>
            </a:pPr>
            <a:r>
              <a:rPr lang="en-US" sz="17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comportamentos recorrentes no mercado</a:t>
            </a:r>
            <a:endParaRPr lang="en-US" sz="1758" dirty="0"/>
          </a:p>
        </p:txBody>
      </p:sp>
      <p:sp>
        <p:nvSpPr>
          <p:cNvPr id="18" name="Shape 15"/>
          <p:cNvSpPr/>
          <p:nvPr/>
        </p:nvSpPr>
        <p:spPr>
          <a:xfrm>
            <a:off x="5025271" y="6810435"/>
            <a:ext cx="781526" cy="44648"/>
          </a:xfrm>
          <a:prstGeom prst="roundRect">
            <a:avLst>
              <a:gd name="adj" fmla="val 225075"/>
            </a:avLst>
          </a:prstGeom>
          <a:solidFill>
            <a:srgbClr val="C7C7D0"/>
          </a:solidFill>
          <a:ln/>
        </p:spPr>
      </p:sp>
      <p:sp>
        <p:nvSpPr>
          <p:cNvPr id="19" name="Shape 16"/>
          <p:cNvSpPr/>
          <p:nvPr/>
        </p:nvSpPr>
        <p:spPr>
          <a:xfrm>
            <a:off x="4522827" y="6581537"/>
            <a:ext cx="502444" cy="502444"/>
          </a:xfrm>
          <a:prstGeom prst="roundRect">
            <a:avLst>
              <a:gd name="adj" fmla="val 2000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4684633" y="6665238"/>
            <a:ext cx="178832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8"/>
              </a:lnSpc>
              <a:buNone/>
            </a:pPr>
            <a:r>
              <a:rPr lang="en-US" sz="26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38" dirty="0"/>
          </a:p>
        </p:txBody>
      </p:sp>
      <p:sp>
        <p:nvSpPr>
          <p:cNvPr id="21" name="Text 18"/>
          <p:cNvSpPr/>
          <p:nvPr/>
        </p:nvSpPr>
        <p:spPr>
          <a:xfrm>
            <a:off x="6002179" y="6553557"/>
            <a:ext cx="2791420" cy="348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21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Insights</a:t>
            </a:r>
            <a:endParaRPr lang="en-US" sz="2198" dirty="0"/>
          </a:p>
        </p:txBody>
      </p:sp>
      <p:sp>
        <p:nvSpPr>
          <p:cNvPr id="22" name="Text 19"/>
          <p:cNvSpPr/>
          <p:nvPr/>
        </p:nvSpPr>
        <p:spPr>
          <a:xfrm>
            <a:off x="6002179" y="7036475"/>
            <a:ext cx="78466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3"/>
              </a:lnSpc>
              <a:buNone/>
            </a:pPr>
            <a:r>
              <a:rPr lang="en-US" sz="17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Fornecer informações úteis para investidores</a:t>
            </a:r>
            <a:endParaRPr lang="en-US" sz="175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199918"/>
            <a:ext cx="889849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Selecionando as Criptomoedas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465195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 criptomoedas selecionadas devido à sua relevância e popularidade no mercado.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Bitcoin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501729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Primeira e mais conhecida criptomoeda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384715"/>
            <a:ext cx="331827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Ethereum, BNB, Solana</a:t>
            </a: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5372695" y="501729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líderes em tecnologia e adoção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Dogecoin, Tron, XRP</a:t>
            </a: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9881354" y="501729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grande interesse do público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482447"/>
            <a:ext cx="672095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Metodologia de Análise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2624257"/>
            <a:ext cx="92447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Geração de gráficos para ilustrar a evolução histórica dos valores das criptomoedas.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396966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62395" y="4062174"/>
            <a:ext cx="15859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6"/>
          <p:cNvSpPr/>
          <p:nvPr/>
        </p:nvSpPr>
        <p:spPr>
          <a:xfrm>
            <a:off x="1666280" y="3969663"/>
            <a:ext cx="321266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Visualização de Dados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1666280" y="4503539"/>
            <a:ext cx="36967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Apresentar os resultados de forma clara e intuitiva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5609868" y="396966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91081" y="4062174"/>
            <a:ext cx="1930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10"/>
          <p:cNvSpPr/>
          <p:nvPr/>
        </p:nvSpPr>
        <p:spPr>
          <a:xfrm>
            <a:off x="6412111" y="396966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Análise Exploratória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6412111" y="4503539"/>
            <a:ext cx="36967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tendências e padrões no mercado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864037" y="581810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42868" y="5910620"/>
            <a:ext cx="19776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4"/>
          <p:cNvSpPr/>
          <p:nvPr/>
        </p:nvSpPr>
        <p:spPr>
          <a:xfrm>
            <a:off x="1666280" y="581810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Insights Relevantes</a:t>
            </a:r>
            <a:endParaRPr lang="en-US" sz="2430" dirty="0"/>
          </a:p>
        </p:txBody>
      </p:sp>
      <p:sp>
        <p:nvSpPr>
          <p:cNvPr id="18" name="Text 15"/>
          <p:cNvSpPr/>
          <p:nvPr/>
        </p:nvSpPr>
        <p:spPr>
          <a:xfrm>
            <a:off x="1666280" y="6351984"/>
            <a:ext cx="84424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Fornecer informações úteis para investidores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763083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Gráfico 1: Evolução Histórica do Bitcoin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676418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Trajetória do Bitcoin, com flutuações e momentos chave de valorização e desvalorização.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826550"/>
            <a:ext cx="1083290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Gráfico 2: Comparativo de Volatilidade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968359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Comparação da volatilidade das 10 criptomoedas, destacando as mais instáveis e previsíveis.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5641062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590311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Volatilidade Alta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126093" y="6436995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maior risco e imprevisibilidade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5247084" y="5641062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509141" y="5903119"/>
            <a:ext cx="321825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Volatilidade Moderada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5509141" y="6436995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equilíbrio entre risco e previsibilidade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630132" y="5641062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92189" y="590311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Volatilidade Baixa</a:t>
            </a:r>
            <a:endParaRPr lang="en-US" sz="2430" dirty="0"/>
          </a:p>
        </p:txBody>
      </p:sp>
      <p:sp>
        <p:nvSpPr>
          <p:cNvPr id="15" name="Text 12"/>
          <p:cNvSpPr/>
          <p:nvPr/>
        </p:nvSpPr>
        <p:spPr>
          <a:xfrm>
            <a:off x="9892189" y="6436995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maior estabilidade e previsibilidade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2461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46058" y="664726"/>
            <a:ext cx="11826835" cy="7554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48"/>
              </a:lnSpc>
              <a:buNone/>
            </a:pPr>
            <a:r>
              <a:rPr lang="en-US" sz="475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Gráfico 3: Correlações entre Criptomoedas</a:t>
            </a:r>
            <a:endParaRPr lang="en-US" sz="4759" dirty="0"/>
          </a:p>
        </p:txBody>
      </p:sp>
      <p:sp>
        <p:nvSpPr>
          <p:cNvPr id="5" name="Text 3"/>
          <p:cNvSpPr/>
          <p:nvPr/>
        </p:nvSpPr>
        <p:spPr>
          <a:xfrm>
            <a:off x="846058" y="1903571"/>
            <a:ext cx="12938284" cy="3867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6"/>
              </a:lnSpc>
              <a:buNone/>
            </a:pPr>
            <a:r>
              <a:rPr lang="en-US" sz="190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Análise das relações entre os valores das diferentes criptomoedas.</a:t>
            </a:r>
            <a:endParaRPr lang="en-US" sz="190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58" y="2562225"/>
            <a:ext cx="6287810" cy="388608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46058" y="6750368"/>
            <a:ext cx="3021687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74"/>
              </a:lnSpc>
              <a:buNone/>
            </a:pPr>
            <a:r>
              <a:rPr lang="en-US" sz="237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Correlação Positiva</a:t>
            </a:r>
            <a:endParaRPr lang="en-US" sz="2379" dirty="0"/>
          </a:p>
        </p:txBody>
      </p:sp>
      <p:sp>
        <p:nvSpPr>
          <p:cNvPr id="8" name="Text 5"/>
          <p:cNvSpPr/>
          <p:nvPr/>
        </p:nvSpPr>
        <p:spPr>
          <a:xfrm>
            <a:off x="846058" y="7273052"/>
            <a:ext cx="6287810" cy="3867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46"/>
              </a:lnSpc>
              <a:buNone/>
            </a:pPr>
            <a:r>
              <a:rPr lang="en-US" sz="190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valores relacionados</a:t>
            </a:r>
            <a:endParaRPr lang="en-US" sz="1903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413" y="2562225"/>
            <a:ext cx="6287929" cy="38862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96413" y="6750487"/>
            <a:ext cx="3021687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74"/>
              </a:lnSpc>
              <a:buNone/>
            </a:pPr>
            <a:r>
              <a:rPr lang="en-US" sz="237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Correlação Negativa</a:t>
            </a:r>
            <a:endParaRPr lang="en-US" sz="2379" dirty="0"/>
          </a:p>
        </p:txBody>
      </p:sp>
      <p:sp>
        <p:nvSpPr>
          <p:cNvPr id="11" name="Text 7"/>
          <p:cNvSpPr/>
          <p:nvPr/>
        </p:nvSpPr>
        <p:spPr>
          <a:xfrm>
            <a:off x="7496413" y="7273171"/>
            <a:ext cx="6287929" cy="3867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46"/>
              </a:lnSpc>
              <a:buNone/>
            </a:pPr>
            <a:r>
              <a:rPr lang="en-US" sz="190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valores independentes</a:t>
            </a:r>
            <a:endParaRPr lang="en-US" sz="190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78166" y="887611"/>
            <a:ext cx="9328071" cy="643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66"/>
              </a:lnSpc>
              <a:buNone/>
            </a:pPr>
            <a:r>
              <a:rPr lang="en-US" sz="405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Gráfico 4: Impacto de Eventos Mundiais</a:t>
            </a:r>
            <a:endParaRPr lang="en-US" sz="4053" dirty="0"/>
          </a:p>
        </p:txBody>
      </p:sp>
      <p:sp>
        <p:nvSpPr>
          <p:cNvPr id="6" name="Text 3"/>
          <p:cNvSpPr/>
          <p:nvPr/>
        </p:nvSpPr>
        <p:spPr>
          <a:xfrm>
            <a:off x="4378166" y="1839754"/>
            <a:ext cx="9531668" cy="3293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162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como eventos globais afetam os valores das criptomoedas.</a:t>
            </a:r>
            <a:endParaRPr lang="en-US" sz="162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166" y="2400657"/>
            <a:ext cx="1029414" cy="16471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16429" y="2606516"/>
            <a:ext cx="2573655" cy="321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3"/>
              </a:lnSpc>
              <a:buNone/>
            </a:pPr>
            <a:r>
              <a:rPr lang="en-US" sz="202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Evento Global</a:t>
            </a:r>
            <a:endParaRPr lang="en-US" sz="2027" dirty="0"/>
          </a:p>
        </p:txBody>
      </p:sp>
      <p:sp>
        <p:nvSpPr>
          <p:cNvPr id="9" name="Text 5"/>
          <p:cNvSpPr/>
          <p:nvPr/>
        </p:nvSpPr>
        <p:spPr>
          <a:xfrm>
            <a:off x="5716429" y="3051691"/>
            <a:ext cx="8193405" cy="3293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4"/>
              </a:lnSpc>
              <a:buNone/>
            </a:pPr>
            <a:r>
              <a:rPr lang="en-US" sz="162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Notícias, regulações, crises econômicas</a:t>
            </a:r>
            <a:endParaRPr lang="en-US" sz="162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166" y="4047768"/>
            <a:ext cx="1029414" cy="16471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16429" y="4253627"/>
            <a:ext cx="2573655" cy="321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3"/>
              </a:lnSpc>
              <a:buNone/>
            </a:pPr>
            <a:r>
              <a:rPr lang="en-US" sz="202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Impacto</a:t>
            </a:r>
            <a:endParaRPr lang="en-US" sz="2027" dirty="0"/>
          </a:p>
        </p:txBody>
      </p:sp>
      <p:sp>
        <p:nvSpPr>
          <p:cNvPr id="12" name="Text 7"/>
          <p:cNvSpPr/>
          <p:nvPr/>
        </p:nvSpPr>
        <p:spPr>
          <a:xfrm>
            <a:off x="5716429" y="4698802"/>
            <a:ext cx="8193405" cy="3293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4"/>
              </a:lnSpc>
              <a:buNone/>
            </a:pPr>
            <a:r>
              <a:rPr lang="en-US" sz="162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Flutuações nos valores das criptomoedas</a:t>
            </a:r>
            <a:endParaRPr lang="en-US" sz="1621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166" y="5694878"/>
            <a:ext cx="1029414" cy="164711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716429" y="5900738"/>
            <a:ext cx="2573655" cy="321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3"/>
              </a:lnSpc>
              <a:buNone/>
            </a:pPr>
            <a:r>
              <a:rPr lang="en-US" sz="202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Análise</a:t>
            </a:r>
            <a:endParaRPr lang="en-US" sz="2027" dirty="0"/>
          </a:p>
        </p:txBody>
      </p:sp>
      <p:sp>
        <p:nvSpPr>
          <p:cNvPr id="15" name="Text 9"/>
          <p:cNvSpPr/>
          <p:nvPr/>
        </p:nvSpPr>
        <p:spPr>
          <a:xfrm>
            <a:off x="5716429" y="6345912"/>
            <a:ext cx="8193405" cy="3293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4"/>
              </a:lnSpc>
              <a:buNone/>
            </a:pPr>
            <a:r>
              <a:rPr lang="en-US" sz="162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padrões e tendências</a:t>
            </a:r>
            <a:endParaRPr lang="en-US" sz="162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1033</Words>
  <Application>Microsoft Office PowerPoint</Application>
  <PresentationFormat>Personalizar</PresentationFormat>
  <Paragraphs>159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Raleway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DATA ANALYTICS - 2024.1</cp:lastModifiedBy>
  <cp:revision>4</cp:revision>
  <dcterms:created xsi:type="dcterms:W3CDTF">2024-07-02T19:20:39Z</dcterms:created>
  <dcterms:modified xsi:type="dcterms:W3CDTF">2024-07-02T22:32:42Z</dcterms:modified>
</cp:coreProperties>
</file>